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2" r:id="rId3"/>
    <p:sldId id="305" r:id="rId4"/>
    <p:sldId id="306" r:id="rId5"/>
    <p:sldId id="312" r:id="rId6"/>
    <p:sldId id="314" r:id="rId7"/>
    <p:sldId id="315" r:id="rId8"/>
    <p:sldId id="316" r:id="rId9"/>
    <p:sldId id="307" r:id="rId10"/>
    <p:sldId id="308" r:id="rId11"/>
    <p:sldId id="309" r:id="rId12"/>
    <p:sldId id="310" r:id="rId13"/>
    <p:sldId id="311" r:id="rId14"/>
    <p:sldId id="303" r:id="rId15"/>
    <p:sldId id="301" r:id="rId16"/>
    <p:sldId id="29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1523" autoAdjust="0"/>
  </p:normalViewPr>
  <p:slideViewPr>
    <p:cSldViewPr snapToGrid="0" snapToObjects="1">
      <p:cViewPr varScale="1">
        <p:scale>
          <a:sx n="70" d="100"/>
          <a:sy n="70" d="100"/>
        </p:scale>
        <p:origin x="48" y="2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6D038A0-4A66-AD46-880C-828033E5C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085FAA1-7185-D84D-B954-6CF358AC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0A01C-2C12-804C-88B5-9896F19012E5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253D3E8-DF6F-F14E-BEE2-9BCF9D7C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F1D4BE8-358D-1544-B1D8-848CE765F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34E14-3BDD-F047-9350-B9B421CB2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1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CB8EC-329E-2141-BBA4-35C3D867A29B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C39CB-E1CB-9340-B0B7-F19980BF2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61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010DF-92C9-D745-A3CA-6B1713C25B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842122"/>
            <a:ext cx="6858000" cy="11382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275" b="1" spc="75" baseline="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CF005DD-11F8-9245-B26B-41D1F4F844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4161759"/>
            <a:ext cx="6858000" cy="384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100" b="1" kern="4600" spc="75" baseline="0">
                <a:latin typeface="Arial MT Std" panose="020B0402020200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SUB-TITLE GOES HERE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AF7FE24-A452-0441-B567-CCDDCB585D4D}"/>
              </a:ext>
            </a:extLst>
          </p:cNvPr>
          <p:cNvSpPr txBox="1">
            <a:spLocks/>
          </p:cNvSpPr>
          <p:nvPr userDrawn="1"/>
        </p:nvSpPr>
        <p:spPr>
          <a:xfrm>
            <a:off x="1143000" y="5698451"/>
            <a:ext cx="6858000" cy="3841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200" b="0" spc="0" baseline="0" dirty="0">
                <a:latin typeface="+mn-lt"/>
              </a:rPr>
              <a:t>Delivering insight through data for a better Canada</a:t>
            </a:r>
            <a:endParaRPr lang="en-US" sz="1200" b="0" spc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95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85C0EB-557E-1645-91FD-31902787C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561771-F5B0-B740-831B-001696BB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106449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78D8594-770D-2F41-980E-F79D6542D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2F0AE7D4-08EF-754E-9708-5C9C639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FEA2062F-3764-B448-8D64-92E472DC98B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2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9C42C0-1463-7D4C-A090-A7CB0034B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B3286D1-A677-074D-8452-B6E481375AB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6543675" y="1078992"/>
            <a:ext cx="1971675" cy="4828830"/>
          </a:xfrm>
          <a:prstGeom prst="rect">
            <a:avLst/>
          </a:prstGeom>
        </p:spPr>
        <p:txBody>
          <a:bodyPr vert="eaVert"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30B674-98A5-8743-BF78-6CC7D5E7B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078991"/>
            <a:ext cx="5800725" cy="482883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2421A01F-6CA4-7545-B86A-6EEE790D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35470153-8F49-8344-92AA-9E7749E2F0B5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35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8042DF-D6CA-C54C-B4D1-49EAF075C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190F8-0D08-1945-8123-F4A12E3B9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294410"/>
            <a:ext cx="7886700" cy="89504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 u="none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D0CB7B-8791-AE45-8FD2-E35F0392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03813"/>
            <a:ext cx="7886700" cy="3628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  <a:lvl2pPr>
              <a:defRPr sz="1350">
                <a:latin typeface="Arial MT Std" panose="020B0402020200020204" pitchFamily="34" charset="0"/>
              </a:defRPr>
            </a:lvl2pPr>
            <a:lvl3pPr>
              <a:defRPr sz="1200">
                <a:latin typeface="Arial MT Std" panose="020B0402020200020204" pitchFamily="34" charset="0"/>
              </a:defRPr>
            </a:lvl3pPr>
            <a:lvl4pPr>
              <a:defRPr sz="1050">
                <a:latin typeface="Arial MT Std" panose="020B0402020200020204" pitchFamily="34" charset="0"/>
              </a:defRPr>
            </a:lvl4pPr>
            <a:lvl5pPr>
              <a:defRPr sz="1050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698B9CE6-D98F-1843-B178-8BB7AD4DC082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60226A1F-D105-5543-88C8-44C54CF0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0A6984-BC7F-D144-AF57-8FDCF0C865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85CE2-762B-9C4F-B29F-5D8A941A19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650105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547A7C-2582-B94D-B0CA-CE72B9DC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342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Arial MT Std" panose="020B0402020200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52701DC-7B2B-D54E-891F-CC187756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BE097BAA-7985-8846-9CDB-5F90D22BA7B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92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9235FFA-E183-E64B-A48B-DBBE2E822A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0AD4E-6AB3-214B-A4E4-E20A50DF7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3BFCDB-AC25-4845-93D8-4FE6A2452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469439-F6DE-1C4F-BF69-06F3A410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906DD61B-D42A-2F4E-8796-F57BABF5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B05CD447-7EEF-3041-9A9E-A01858D0019C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62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0649C26-7612-444C-99FB-688555806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5CCEC-8CE8-A349-8EF6-399A8DC9DA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817461"/>
            <a:ext cx="3868340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8B6288D-1486-174E-8027-9566C127E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5847CF6-9394-5B4B-8220-7B71F29DB86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817461"/>
            <a:ext cx="3887391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D0A9809-9CAB-EB48-A314-EFB972167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85302A5-2089-074D-816D-EAD2D14CD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FC77CFC8-067E-DA4B-96A3-295B5CF9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EB74D445-C25D-F243-ABB1-8AA29D1ED8F0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64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93E133-8C24-484A-8624-466193203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F8929614-25E8-7C40-B3D8-97B8D703F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BA9B4C8D-BDB6-2043-9291-BD7FAA2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297694BE-5E00-A347-8EFE-0EC9A8E1B1FB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973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5CD489-C97E-894B-8500-D10168503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E530FC22-43D0-C64D-82B5-B359DD23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6110D53E-99AA-EF4C-BF64-D29544A07C5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7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506E300-3473-574B-AEAC-B27BA195C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A84D10-1CE3-4440-9E21-70C147100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567A0D-A607-2A40-9D63-1E72C786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AD4E7A-54D4-6645-A6AF-C4324CC7448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0DE7DE39-1E83-254A-8454-37527E85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4F14E506-89BE-BE46-90A3-90DA89A5AE6F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735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0345D2D-B6FE-794B-ACCE-8EBB8D9EB1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919A06-F4CD-CA4A-973D-80698169979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 MT Std" panose="020B0402020200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E297C46-D278-1B45-850B-6B2A1027B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B52E6762-2574-764E-99AC-78507C80B6B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97374AA3-F4F7-844B-9252-3248168C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501D2661-873E-DA4A-B614-9172187E9E0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464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92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F6621C-6F45-B242-BB65-E51808238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645646"/>
            <a:ext cx="6858000" cy="960071"/>
          </a:xfrm>
        </p:spPr>
        <p:txBody>
          <a:bodyPr/>
          <a:lstStyle/>
          <a:p>
            <a:r>
              <a:rPr lang="en-US" sz="3200" u="sng" dirty="0" smtClean="0">
                <a:latin typeface="+mn-lt"/>
              </a:rPr>
              <a:t>Cyclops Project</a:t>
            </a:r>
            <a:endParaRPr lang="en-US" sz="3200" u="sng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AE707F7-BC74-7A48-A8B4-5834787C5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730363"/>
            <a:ext cx="6858000" cy="733695"/>
          </a:xfrm>
        </p:spPr>
        <p:txBody>
          <a:bodyPr>
            <a:normAutofit/>
          </a:bodyPr>
          <a:lstStyle/>
          <a:p>
            <a:r>
              <a:rPr lang="en-US" dirty="0" smtClean="0"/>
              <a:t>Presentation 2 – </a:t>
            </a:r>
            <a:r>
              <a:rPr lang="en-CA" dirty="0" smtClean="0"/>
              <a:t>November 4, 2019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EAE707F7-BC74-7A48-A8B4-5834787C5F5D}"/>
              </a:ext>
            </a:extLst>
          </p:cNvPr>
          <p:cNvSpPr txBox="1">
            <a:spLocks/>
          </p:cNvSpPr>
          <p:nvPr/>
        </p:nvSpPr>
        <p:spPr>
          <a:xfrm>
            <a:off x="1295400" y="3346196"/>
            <a:ext cx="6858000" cy="384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b="1" kern="4600" spc="75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Science Division, Statistics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73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679" y="495677"/>
            <a:ext cx="3965418" cy="2974063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1317279" y="3965418"/>
            <a:ext cx="620164" cy="6201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45" y="4617267"/>
            <a:ext cx="1632883" cy="1530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283768" y="1220709"/>
            <a:ext cx="2974063" cy="3965418"/>
            <a:chOff x="5283768" y="1220709"/>
            <a:chExt cx="2974063" cy="396541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88091" y="1716386"/>
              <a:ext cx="3965418" cy="297406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649362" y="1475715"/>
              <a:ext cx="1991763" cy="506993"/>
            </a:xfrm>
            <a:prstGeom prst="rect">
              <a:avLst/>
            </a:prstGeom>
            <a:noFill/>
            <a:ln w="539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01762" y="3965418"/>
              <a:ext cx="1991763" cy="280657"/>
            </a:xfrm>
            <a:prstGeom prst="rect">
              <a:avLst/>
            </a:prstGeom>
            <a:noFill/>
            <a:ln w="539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Right Arrow 17"/>
          <p:cNvSpPr/>
          <p:nvPr/>
        </p:nvSpPr>
        <p:spPr>
          <a:xfrm>
            <a:off x="3481056" y="3195873"/>
            <a:ext cx="1376127" cy="597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67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08" y="418814"/>
            <a:ext cx="7886700" cy="538544"/>
          </a:xfrm>
        </p:spPr>
        <p:txBody>
          <a:bodyPr/>
          <a:lstStyle/>
          <a:p>
            <a:r>
              <a:rPr lang="en-CA" dirty="0" smtClean="0"/>
              <a:t>Discriminative Words: Claims vs Dosage vs …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8" y="2229419"/>
            <a:ext cx="4425867" cy="300348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1917" y="1674095"/>
            <a:ext cx="3886200" cy="3305312"/>
          </a:xfrm>
        </p:spPr>
        <p:txBody>
          <a:bodyPr/>
          <a:lstStyle/>
          <a:p>
            <a:r>
              <a:rPr lang="en-CA" dirty="0" smtClean="0"/>
              <a:t>For each relevant section (claims, dosage, ingredients, ...): </a:t>
            </a:r>
          </a:p>
          <a:p>
            <a:r>
              <a:rPr lang="en-CA" dirty="0" smtClean="0"/>
              <a:t>Construct a dictionary/lexicon</a:t>
            </a:r>
          </a:p>
          <a:p>
            <a:r>
              <a:rPr lang="en-CA" dirty="0" smtClean="0"/>
              <a:t>Determine discriminative words (e.g. P(</a:t>
            </a:r>
            <a:r>
              <a:rPr lang="en-CA" dirty="0" err="1" smtClean="0"/>
              <a:t>Claim|word</a:t>
            </a:r>
            <a:r>
              <a:rPr lang="en-CA" dirty="0" smtClean="0"/>
              <a:t>) &gt;&gt; P(</a:t>
            </a:r>
            <a:r>
              <a:rPr lang="en-CA" dirty="0" err="1" smtClean="0"/>
              <a:t>Dosage|word</a:t>
            </a:r>
            <a:r>
              <a:rPr lang="en-CA" dirty="0" smtClean="0"/>
              <a:t>)</a:t>
            </a:r>
          </a:p>
          <a:p>
            <a:r>
              <a:rPr lang="en-CA" dirty="0" smtClean="0"/>
              <a:t>Give relevance score </a:t>
            </a:r>
            <a:r>
              <a:rPr lang="en-CA" dirty="0" err="1" smtClean="0"/>
              <a:t>towords</a:t>
            </a:r>
            <a:r>
              <a:rPr lang="en-CA" dirty="0" smtClean="0"/>
              <a:t> based on discriminative ability</a:t>
            </a:r>
          </a:p>
          <a:p>
            <a:r>
              <a:rPr lang="en-CA" dirty="0" smtClean="0"/>
              <a:t>Use detected words + </a:t>
            </a:r>
            <a:r>
              <a:rPr lang="en-CA" dirty="0" err="1" smtClean="0"/>
              <a:t>bbox</a:t>
            </a:r>
            <a:r>
              <a:rPr lang="en-CA" dirty="0" smtClean="0"/>
              <a:t> for word to create a relevancy “heat map” </a:t>
            </a:r>
            <a:endParaRPr lang="en-CA" dirty="0"/>
          </a:p>
          <a:p>
            <a:r>
              <a:rPr lang="en-CA" dirty="0" smtClean="0"/>
              <a:t>Use heat map to generate proposal bounding box for user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7800" y="3358836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Dosage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452053" y="2551569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Claims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667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679" y="495677"/>
            <a:ext cx="3965418" cy="2974063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1317279" y="3965418"/>
            <a:ext cx="620164" cy="6201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45" y="4617267"/>
            <a:ext cx="1632883" cy="153003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ight Arrow 17"/>
          <p:cNvSpPr/>
          <p:nvPr/>
        </p:nvSpPr>
        <p:spPr>
          <a:xfrm>
            <a:off x="3481056" y="3195873"/>
            <a:ext cx="1376127" cy="597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5517062" y="1284082"/>
            <a:ext cx="2974064" cy="3965419"/>
            <a:chOff x="2309704" y="1220708"/>
            <a:chExt cx="2974064" cy="3965419"/>
          </a:xfrm>
        </p:grpSpPr>
        <p:sp>
          <p:nvSpPr>
            <p:cNvPr id="2" name="Rectangle 1"/>
            <p:cNvSpPr/>
            <p:nvPr/>
          </p:nvSpPr>
          <p:spPr>
            <a:xfrm>
              <a:off x="2309704" y="1220708"/>
              <a:ext cx="2974064" cy="39654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612458" y="1475715"/>
              <a:ext cx="1253372" cy="3802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65830" y="1475714"/>
              <a:ext cx="778598" cy="172015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63686" y="1647729"/>
              <a:ext cx="219427" cy="208231"/>
            </a:xfrm>
            <a:prstGeom prst="rect">
              <a:avLst/>
            </a:prstGeom>
            <a:solidFill>
              <a:srgbClr val="8080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12969" y="1647728"/>
              <a:ext cx="219427" cy="2082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95456" y="1647727"/>
              <a:ext cx="219427" cy="208231"/>
            </a:xfrm>
            <a:prstGeom prst="rect">
              <a:avLst/>
            </a:prstGeom>
            <a:solidFill>
              <a:srgbClr val="CC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645581" y="4070668"/>
              <a:ext cx="1253372" cy="132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98953" y="4070666"/>
              <a:ext cx="778598" cy="132029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403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481056" y="3195873"/>
            <a:ext cx="1376127" cy="597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347534" y="1410830"/>
            <a:ext cx="2974064" cy="3965419"/>
            <a:chOff x="2309704" y="1220708"/>
            <a:chExt cx="2974064" cy="3965419"/>
          </a:xfrm>
        </p:grpSpPr>
        <p:sp>
          <p:nvSpPr>
            <p:cNvPr id="2" name="Rectangle 1"/>
            <p:cNvSpPr/>
            <p:nvPr/>
          </p:nvSpPr>
          <p:spPr>
            <a:xfrm>
              <a:off x="2309704" y="1220708"/>
              <a:ext cx="2974064" cy="39654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612458" y="1475715"/>
              <a:ext cx="1253372" cy="3802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65830" y="1475714"/>
              <a:ext cx="778598" cy="172015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63686" y="1647729"/>
              <a:ext cx="219427" cy="208231"/>
            </a:xfrm>
            <a:prstGeom prst="rect">
              <a:avLst/>
            </a:prstGeom>
            <a:solidFill>
              <a:srgbClr val="8080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12969" y="1647728"/>
              <a:ext cx="219427" cy="2082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95456" y="1647727"/>
              <a:ext cx="219427" cy="208231"/>
            </a:xfrm>
            <a:prstGeom prst="rect">
              <a:avLst/>
            </a:prstGeom>
            <a:solidFill>
              <a:srgbClr val="CC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645581" y="4070668"/>
              <a:ext cx="1253372" cy="132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98953" y="4070666"/>
              <a:ext cx="778598" cy="132029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17063" y="1410830"/>
            <a:ext cx="2974063" cy="3965418"/>
            <a:chOff x="5283768" y="1220709"/>
            <a:chExt cx="2974063" cy="396541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88091" y="1716386"/>
              <a:ext cx="3965418" cy="297406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649362" y="1475715"/>
              <a:ext cx="1991763" cy="506993"/>
            </a:xfrm>
            <a:prstGeom prst="rect">
              <a:avLst/>
            </a:prstGeom>
            <a:noFill/>
            <a:ln w="539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801762" y="3965418"/>
              <a:ext cx="1991763" cy="280657"/>
            </a:xfrm>
            <a:prstGeom prst="rect">
              <a:avLst/>
            </a:prstGeom>
            <a:noFill/>
            <a:ln w="539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447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56" y="891630"/>
            <a:ext cx="7886700" cy="70064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Claim Detection Idea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5313" y="1769164"/>
            <a:ext cx="74245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We need the list of ~50k claim from licensed products,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CA" sz="2000" dirty="0" smtClean="0"/>
              <a:t>Create a </a:t>
            </a:r>
            <a:r>
              <a:rPr lang="en-CA" sz="2000" dirty="0"/>
              <a:t>list of words that are discriminative enough to distinguish a claim in an image based on certain </a:t>
            </a:r>
            <a:r>
              <a:rPr lang="en-CA" sz="2000" dirty="0" smtClean="0"/>
              <a:t>threshold.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Each word in that list will be given a score, e.g. their normalized frequencies, </a:t>
            </a:r>
            <a:r>
              <a:rPr lang="en-US" sz="2000" dirty="0" err="1" smtClean="0"/>
              <a:t>TfIdf</a:t>
            </a:r>
            <a:r>
              <a:rPr lang="en-US" sz="2000" dirty="0" smtClean="0"/>
              <a:t>, etc</a:t>
            </a:r>
            <a:r>
              <a:rPr lang="en-US" sz="2000" dirty="0"/>
              <a:t>.</a:t>
            </a: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Use that list to identify “hot” regions in each image that is more likely to contain a claim.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Create a bounding box around that “hot” region.</a:t>
            </a:r>
          </a:p>
        </p:txBody>
      </p:sp>
    </p:spTree>
    <p:extLst>
      <p:ext uri="{BB962C8B-B14F-4D97-AF65-F5344CB8AC3E}">
        <p14:creationId xmlns:p14="http://schemas.microsoft.com/office/powerpoint/2010/main" val="21504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56" y="891630"/>
            <a:ext cx="7886700" cy="70064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Next Steps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5313" y="1769164"/>
            <a:ext cx="7424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 smtClean="0"/>
              <a:t>DScD</a:t>
            </a:r>
            <a:r>
              <a:rPr lang="en-US" sz="2000" dirty="0" smtClean="0"/>
              <a:t>: Continue with more pre-trained OCR models,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/>
              <a:t>DScD</a:t>
            </a:r>
            <a:r>
              <a:rPr lang="en-US" sz="2000" dirty="0" smtClean="0"/>
              <a:t>: Once having access to the existing claims, create a discriminative list to tackle </a:t>
            </a:r>
            <a:r>
              <a:rPr lang="en-US" sz="2000" smtClean="0"/>
              <a:t>claim detection.</a:t>
            </a: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HC: Give us access to the claims (~50k) of licensed products,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HC: Help </a:t>
            </a:r>
            <a:r>
              <a:rPr lang="en-US" sz="2000" dirty="0" err="1" smtClean="0"/>
              <a:t>DScD</a:t>
            </a:r>
            <a:r>
              <a:rPr lang="en-US" sz="2000" dirty="0" smtClean="0"/>
              <a:t> to crop the dosage portions of existing images,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12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031E0D-2408-C04E-98AE-D48E1E51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058247"/>
            <a:ext cx="7886700" cy="741506"/>
          </a:xfrm>
        </p:spPr>
        <p:txBody>
          <a:bodyPr anchor="ctr">
            <a:normAutofit/>
          </a:bodyPr>
          <a:lstStyle/>
          <a:p>
            <a:pPr algn="ctr"/>
            <a:r>
              <a:rPr lang="en-CA" sz="4400" b="1" dirty="0" smtClean="0">
                <a:solidFill>
                  <a:srgbClr val="002060"/>
                </a:solidFill>
                <a:latin typeface="+mn-lt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88A3B73-9DC3-614A-AB0B-B817C36A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56" y="891630"/>
            <a:ext cx="7886700" cy="70064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Update on the OCR	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15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" r="54753"/>
          <a:stretch/>
        </p:blipFill>
        <p:spPr bwMode="auto">
          <a:xfrm>
            <a:off x="490407" y="2788450"/>
            <a:ext cx="2171205" cy="31450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56" y="891630"/>
            <a:ext cx="7886700" cy="70064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Can Read Slanted </a:t>
            </a:r>
            <a:r>
              <a:rPr lang="en-US" sz="3200" b="1" dirty="0">
                <a:latin typeface="+mn-lt"/>
              </a:rPr>
              <a:t>texts in images</a:t>
            </a:r>
          </a:p>
        </p:txBody>
      </p:sp>
      <p:sp>
        <p:nvSpPr>
          <p:cNvPr id="2" name="Oval 1"/>
          <p:cNvSpPr/>
          <p:nvPr/>
        </p:nvSpPr>
        <p:spPr>
          <a:xfrm>
            <a:off x="848956" y="2897435"/>
            <a:ext cx="1609776" cy="14968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05" y="3231924"/>
            <a:ext cx="2248796" cy="4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18" y="3837315"/>
            <a:ext cx="1487170" cy="46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 b="45146"/>
          <a:stretch/>
        </p:blipFill>
        <p:spPr bwMode="auto">
          <a:xfrm>
            <a:off x="6111660" y="3125160"/>
            <a:ext cx="2525563" cy="14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46"/>
          <a:stretch/>
        </p:blipFill>
        <p:spPr bwMode="auto">
          <a:xfrm>
            <a:off x="6111661" y="4545983"/>
            <a:ext cx="2084888" cy="202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lowchart: Connector 10"/>
          <p:cNvSpPr/>
          <p:nvPr/>
        </p:nvSpPr>
        <p:spPr>
          <a:xfrm>
            <a:off x="1373544" y="2217974"/>
            <a:ext cx="660903" cy="437521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dirty="0" smtClean="0"/>
              <a:t>image</a:t>
            </a:r>
            <a:endParaRPr lang="en-CA" sz="1400" dirty="0"/>
          </a:p>
        </p:txBody>
      </p:sp>
      <p:sp>
        <p:nvSpPr>
          <p:cNvPr id="12" name="Flowchart: Process 11"/>
          <p:cNvSpPr/>
          <p:nvPr/>
        </p:nvSpPr>
        <p:spPr>
          <a:xfrm>
            <a:off x="3351205" y="2345465"/>
            <a:ext cx="2553077" cy="3100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Cropped images of words</a:t>
            </a:r>
            <a:endParaRPr lang="en-CA" dirty="0"/>
          </a:p>
        </p:txBody>
      </p:sp>
      <p:sp>
        <p:nvSpPr>
          <p:cNvPr id="13" name="Flowchart: Process 12"/>
          <p:cNvSpPr/>
          <p:nvPr/>
        </p:nvSpPr>
        <p:spPr>
          <a:xfrm>
            <a:off x="6511655" y="2334449"/>
            <a:ext cx="1585744" cy="3561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Extracted text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84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1" t="1491" r="4840" b="31257"/>
          <a:stretch/>
        </p:blipFill>
        <p:spPr bwMode="auto">
          <a:xfrm>
            <a:off x="557862" y="2874978"/>
            <a:ext cx="1631364" cy="28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56" y="891630"/>
            <a:ext cx="7886700" cy="70064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Cannot read vertical texts </a:t>
            </a:r>
            <a:r>
              <a:rPr lang="en-US" sz="3200" b="1" dirty="0">
                <a:latin typeface="+mn-lt"/>
              </a:rPr>
              <a:t>in images</a:t>
            </a:r>
          </a:p>
        </p:txBody>
      </p:sp>
      <p:sp>
        <p:nvSpPr>
          <p:cNvPr id="2" name="Oval 1"/>
          <p:cNvSpPr/>
          <p:nvPr/>
        </p:nvSpPr>
        <p:spPr>
          <a:xfrm>
            <a:off x="936541" y="3281195"/>
            <a:ext cx="1609776" cy="14968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54" b="8458"/>
          <a:stretch/>
        </p:blipFill>
        <p:spPr bwMode="auto">
          <a:xfrm>
            <a:off x="6111660" y="3588274"/>
            <a:ext cx="2525563" cy="984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lowchart: Connector 10"/>
          <p:cNvSpPr/>
          <p:nvPr/>
        </p:nvSpPr>
        <p:spPr>
          <a:xfrm>
            <a:off x="1373544" y="2217974"/>
            <a:ext cx="660903" cy="437521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dirty="0" smtClean="0"/>
              <a:t>image</a:t>
            </a:r>
            <a:endParaRPr lang="en-CA" sz="1400" dirty="0"/>
          </a:p>
        </p:txBody>
      </p:sp>
      <p:sp>
        <p:nvSpPr>
          <p:cNvPr id="12" name="Flowchart: Process 11"/>
          <p:cNvSpPr/>
          <p:nvPr/>
        </p:nvSpPr>
        <p:spPr>
          <a:xfrm>
            <a:off x="3351205" y="2345465"/>
            <a:ext cx="2553077" cy="3100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Cropped images of words</a:t>
            </a:r>
            <a:endParaRPr lang="en-CA" dirty="0"/>
          </a:p>
        </p:txBody>
      </p:sp>
      <p:sp>
        <p:nvSpPr>
          <p:cNvPr id="13" name="Flowchart: Process 12"/>
          <p:cNvSpPr/>
          <p:nvPr/>
        </p:nvSpPr>
        <p:spPr>
          <a:xfrm>
            <a:off x="6511655" y="2334449"/>
            <a:ext cx="1585744" cy="3561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Extracted text</a:t>
            </a:r>
            <a:endParaRPr lang="en-CA" dirty="0"/>
          </a:p>
        </p:txBody>
      </p:sp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298" y="3408686"/>
            <a:ext cx="516890" cy="134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2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984375"/>
            <a:ext cx="7886700" cy="772814"/>
          </a:xfrm>
        </p:spPr>
        <p:txBody>
          <a:bodyPr>
            <a:normAutofit/>
          </a:bodyPr>
          <a:lstStyle/>
          <a:p>
            <a:r>
              <a:rPr lang="en-CA" dirty="0" smtClean="0"/>
              <a:t>Azure OCR misses many text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28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56" y="891630"/>
            <a:ext cx="7886700" cy="70064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Front image</a:t>
            </a:r>
            <a:endParaRPr lang="en-US" sz="3200" b="1" dirty="0">
              <a:latin typeface="+mn-lt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1373544" y="2217974"/>
            <a:ext cx="660903" cy="437521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dirty="0" smtClean="0"/>
              <a:t>image</a:t>
            </a:r>
            <a:endParaRPr lang="en-CA" sz="1400" dirty="0"/>
          </a:p>
        </p:txBody>
      </p:sp>
      <p:sp>
        <p:nvSpPr>
          <p:cNvPr id="12" name="Flowchart: Process 11"/>
          <p:cNvSpPr/>
          <p:nvPr/>
        </p:nvSpPr>
        <p:spPr>
          <a:xfrm>
            <a:off x="3351205" y="2345465"/>
            <a:ext cx="2553077" cy="3100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CRAFT </a:t>
            </a:r>
            <a:endParaRPr lang="en-CA" dirty="0"/>
          </a:p>
        </p:txBody>
      </p:sp>
      <p:sp>
        <p:nvSpPr>
          <p:cNvPr id="13" name="Flowchart: Process 12"/>
          <p:cNvSpPr/>
          <p:nvPr/>
        </p:nvSpPr>
        <p:spPr>
          <a:xfrm>
            <a:off x="6511655" y="2334449"/>
            <a:ext cx="1585744" cy="3561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AZURE</a:t>
            </a:r>
            <a:endParaRPr lang="en-CA" dirty="0"/>
          </a:p>
        </p:txBody>
      </p:sp>
      <p:pic>
        <p:nvPicPr>
          <p:cNvPr id="15" name="Content Placeholder 4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20"/>
          <a:stretch/>
        </p:blipFill>
        <p:spPr bwMode="auto">
          <a:xfrm>
            <a:off x="326061" y="2815089"/>
            <a:ext cx="259385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Content Placeholder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0" r="12373"/>
          <a:stretch/>
        </p:blipFill>
        <p:spPr bwMode="auto">
          <a:xfrm>
            <a:off x="4136572" y="2815090"/>
            <a:ext cx="1306285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76" y="2815091"/>
            <a:ext cx="21526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8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56" y="891630"/>
            <a:ext cx="7886700" cy="70064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Back image</a:t>
            </a:r>
            <a:endParaRPr lang="en-US" sz="3200" b="1" dirty="0">
              <a:latin typeface="+mn-lt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1373544" y="1582609"/>
            <a:ext cx="660903" cy="437521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dirty="0" smtClean="0"/>
              <a:t>image</a:t>
            </a:r>
            <a:endParaRPr lang="en-CA" sz="1400" dirty="0"/>
          </a:p>
        </p:txBody>
      </p:sp>
      <p:sp>
        <p:nvSpPr>
          <p:cNvPr id="12" name="Flowchart: Process 11"/>
          <p:cNvSpPr/>
          <p:nvPr/>
        </p:nvSpPr>
        <p:spPr>
          <a:xfrm>
            <a:off x="2848528" y="2380542"/>
            <a:ext cx="2553077" cy="3100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CRAFT </a:t>
            </a:r>
            <a:endParaRPr lang="en-CA" dirty="0"/>
          </a:p>
        </p:txBody>
      </p:sp>
      <p:sp>
        <p:nvSpPr>
          <p:cNvPr id="13" name="Flowchart: Process 12"/>
          <p:cNvSpPr/>
          <p:nvPr/>
        </p:nvSpPr>
        <p:spPr>
          <a:xfrm>
            <a:off x="6511655" y="2334449"/>
            <a:ext cx="1585744" cy="3561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AZURE</a:t>
            </a:r>
            <a:endParaRPr lang="en-CA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92" y="2918505"/>
            <a:ext cx="4387850" cy="13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8" y="2111375"/>
            <a:ext cx="2188418" cy="4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47"/>
          <a:stretch/>
        </p:blipFill>
        <p:spPr bwMode="auto">
          <a:xfrm>
            <a:off x="2467029" y="2918505"/>
            <a:ext cx="2012950" cy="31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60"/>
          <a:stretch/>
        </p:blipFill>
        <p:spPr bwMode="auto">
          <a:xfrm>
            <a:off x="4236126" y="2918505"/>
            <a:ext cx="2012950" cy="3167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5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ABDE14-FAB4-0C40-8C82-1F19E603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56" y="891630"/>
            <a:ext cx="7886700" cy="70064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+mn-lt"/>
              </a:rPr>
              <a:t>Back image</a:t>
            </a:r>
            <a:endParaRPr lang="en-US" sz="3200" b="1" dirty="0">
              <a:latin typeface="+mn-lt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1373544" y="1582609"/>
            <a:ext cx="660903" cy="437521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CA" sz="1400" dirty="0" smtClean="0"/>
              <a:t>image</a:t>
            </a:r>
            <a:endParaRPr lang="en-CA" sz="1400" dirty="0"/>
          </a:p>
        </p:txBody>
      </p:sp>
      <p:sp>
        <p:nvSpPr>
          <p:cNvPr id="12" name="Flowchart: Process 11"/>
          <p:cNvSpPr/>
          <p:nvPr/>
        </p:nvSpPr>
        <p:spPr>
          <a:xfrm>
            <a:off x="2831974" y="1592274"/>
            <a:ext cx="2553077" cy="3100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CRAFT </a:t>
            </a:r>
            <a:endParaRPr lang="en-CA" dirty="0"/>
          </a:p>
        </p:txBody>
      </p:sp>
      <p:sp>
        <p:nvSpPr>
          <p:cNvPr id="13" name="Flowchart: Process 12"/>
          <p:cNvSpPr/>
          <p:nvPr/>
        </p:nvSpPr>
        <p:spPr>
          <a:xfrm>
            <a:off x="6619334" y="1582609"/>
            <a:ext cx="1585744" cy="3561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AZURE</a:t>
            </a:r>
            <a:endParaRPr lang="en-CA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7" y="2099330"/>
            <a:ext cx="2248934" cy="461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9"/>
          <a:stretch/>
        </p:blipFill>
        <p:spPr bwMode="auto">
          <a:xfrm>
            <a:off x="2559035" y="2020130"/>
            <a:ext cx="1708150" cy="452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422" y="2020130"/>
            <a:ext cx="1689100" cy="46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36" y="2099330"/>
            <a:ext cx="2603500" cy="195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2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984375"/>
            <a:ext cx="7886700" cy="772814"/>
          </a:xfrm>
        </p:spPr>
        <p:txBody>
          <a:bodyPr>
            <a:normAutofit/>
          </a:bodyPr>
          <a:lstStyle/>
          <a:p>
            <a:r>
              <a:rPr lang="en-CA" dirty="0" smtClean="0"/>
              <a:t>Generating Initial Bounding Boxes: Claims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3EAC6E9-255A-484E-A669-E02DDDC13278}" vid="{3201416B-F19C-BE45-84D4-6EBE33D2DD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Presentation-1</Template>
  <TotalTime>88653</TotalTime>
  <Words>305</Words>
  <Application>Microsoft Office PowerPoint</Application>
  <PresentationFormat>On-screen Show (4:3)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MT Std</vt:lpstr>
      <vt:lpstr>Calibri</vt:lpstr>
      <vt:lpstr>Office Theme</vt:lpstr>
      <vt:lpstr>Cyclops Project</vt:lpstr>
      <vt:lpstr>Update on the OCR </vt:lpstr>
      <vt:lpstr>Can Read Slanted texts in images</vt:lpstr>
      <vt:lpstr>Cannot read vertical texts in images</vt:lpstr>
      <vt:lpstr>Azure OCR misses many text</vt:lpstr>
      <vt:lpstr>Front image</vt:lpstr>
      <vt:lpstr>Back image</vt:lpstr>
      <vt:lpstr>Back image</vt:lpstr>
      <vt:lpstr>Generating Initial Bounding Boxes: Claims</vt:lpstr>
      <vt:lpstr>PowerPoint Presentation</vt:lpstr>
      <vt:lpstr>Discriminative Words: Claims vs Dosage vs …</vt:lpstr>
      <vt:lpstr>PowerPoint Presentation</vt:lpstr>
      <vt:lpstr>PowerPoint Presentation</vt:lpstr>
      <vt:lpstr>Claim Detection Idea</vt:lpstr>
      <vt:lpstr>Next Steps</vt:lpstr>
      <vt:lpstr>PowerPoint Presentation</vt:lpstr>
    </vt:vector>
  </TitlesOfParts>
  <Company>StatCan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Livestock Traceability</dc:title>
  <dc:creator>Molladavoudi, Saeid - ESD/DSE</dc:creator>
  <cp:lastModifiedBy>Yoon, Joanne - ESD/DSE</cp:lastModifiedBy>
  <cp:revision>389</cp:revision>
  <dcterms:created xsi:type="dcterms:W3CDTF">2019-04-18T18:39:13Z</dcterms:created>
  <dcterms:modified xsi:type="dcterms:W3CDTF">2019-11-04T18:50:17Z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